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76" r:id="rId2"/>
    <p:sldId id="277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68" r:id="rId12"/>
    <p:sldId id="269" r:id="rId13"/>
    <p:sldId id="272" r:id="rId14"/>
    <p:sldId id="274" r:id="rId15"/>
    <p:sldId id="271" r:id="rId16"/>
    <p:sldId id="275" r:id="rId17"/>
    <p:sldId id="270" r:id="rId18"/>
    <p:sldId id="273" r:id="rId19"/>
    <p:sldId id="287" r:id="rId2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2027"/>
    <a:srgbClr val="441419"/>
    <a:srgbClr val="8C2A33"/>
    <a:srgbClr val="121312"/>
    <a:srgbClr val="000000"/>
    <a:srgbClr val="671F26"/>
    <a:srgbClr val="C0C0C0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0" autoAdjust="0"/>
    <p:restoredTop sz="86462" autoAdjust="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3197"/>
        <p:guide pos="326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978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1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03959-DF33-43A2-ABEA-1FFCA86BA3E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526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7EA62-875F-47D5-9FE7-EDED4173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7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32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1"/>
            <a:ext cx="301232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851"/>
            <a:ext cx="5558801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6"/>
            <a:ext cx="301232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526"/>
            <a:ext cx="301232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5F98552-10B4-43E3-A31A-69FC2335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3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fld id="{C9E1A36A-BD4B-4E07-AAD1-1E6865DC215C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C5D4-498A-4C39-BF44-47AF80F6A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5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59219-4DB8-46B8-9D44-BEB33918A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5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762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762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8410-C728-47DF-B5FC-64E7F9C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94318-1E5E-4CA9-9A99-A8F7C1672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2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8E7D-C790-4E68-A2AF-FEBF42BC4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7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62100"/>
            <a:ext cx="40386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62100"/>
            <a:ext cx="40386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B75B7-7181-448B-8937-064D80C21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0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B8E3-320E-460F-92A5-C81F108C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1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8C874-4F67-44D4-9EB7-E7E076D8F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2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6D819-92C2-4B41-9152-B88E2637B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3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509B6-D111-4EDA-9BF8-0F28A9CEA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7E6E9-CF30-482E-BEEC-2B44FC57C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62100"/>
            <a:ext cx="8229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26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23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913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7F9903-E8F2-4F29-BE33-8CBCDE38E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838200"/>
            <a:ext cx="8382000" cy="0"/>
          </a:xfrm>
          <a:prstGeom prst="line">
            <a:avLst/>
          </a:prstGeom>
          <a:noFill/>
          <a:ln w="9525">
            <a:solidFill>
              <a:srgbClr val="6C202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0" cy="5410200"/>
          </a:xfrm>
          <a:prstGeom prst="line">
            <a:avLst/>
          </a:prstGeom>
          <a:noFill/>
          <a:ln w="9525">
            <a:solidFill>
              <a:srgbClr val="671F2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LOGO - no P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15050"/>
            <a:ext cx="28956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121312"/>
          </a:solidFill>
          <a:latin typeface="BankGothic Lt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2800">
          <a:solidFill>
            <a:srgbClr val="12131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12131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12131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12131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12131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rgbClr val="12131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rgbClr val="12131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rgbClr val="12131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rgbClr val="12131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Joint Meeting of PIPLA and NJIPLA</a:t>
            </a:r>
          </a:p>
          <a:p>
            <a:pPr marL="0" indent="0" algn="ctr">
              <a:buNone/>
            </a:pPr>
            <a:r>
              <a:rPr lang="en-US" sz="2400" dirty="0" smtClean="0"/>
              <a:t>February 7, 2012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Kenneth N. Nigon</a:t>
            </a:r>
          </a:p>
          <a:p>
            <a:pPr marL="0" indent="0" algn="ctr">
              <a:buNone/>
            </a:pPr>
            <a:r>
              <a:rPr lang="en-US" sz="2400" dirty="0" err="1" smtClean="0"/>
              <a:t>RatnerPrestia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knnigon@ratnerprestia.com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Reissues</a:t>
            </a:r>
          </a:p>
          <a:p>
            <a:r>
              <a:rPr lang="en-US" dirty="0" smtClean="0"/>
              <a:t>Assignee May Sign Declaration</a:t>
            </a:r>
          </a:p>
          <a:p>
            <a:r>
              <a:rPr lang="en-US" dirty="0" smtClean="0"/>
              <a:t>Must Identify Any Broadened Claims</a:t>
            </a:r>
          </a:p>
          <a:p>
            <a:pPr lvl="1"/>
            <a:r>
              <a:rPr lang="en-US" dirty="0" smtClean="0"/>
              <a:t>New Declaration from Inventors</a:t>
            </a:r>
          </a:p>
          <a:p>
            <a:r>
              <a:rPr lang="en-US" dirty="0" smtClean="0"/>
              <a:t>“No Deceptive Intent” Statement No Longer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 eaLnBrk="0" hangingPunct="0">
              <a:defRPr sz="25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fld id="{4A0486BF-F0F0-4DA6-BB42-275384EA0AE1}" type="slidenum">
              <a:rPr lang="en-US" sz="8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800" smtClean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Supplemental Examination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7200"/>
          </a:xfrm>
        </p:spPr>
        <p:txBody>
          <a:bodyPr/>
          <a:lstStyle/>
          <a:p>
            <a:pPr eaLnBrk="1" hangingPunct="1"/>
            <a:r>
              <a:rPr lang="en-US" dirty="0"/>
              <a:t>Method to Cleanse Patent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Supplemental Examination Timeline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219200" y="3735526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038600"/>
            <a:ext cx="1502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Supp</a:t>
            </a:r>
            <a:r>
              <a:rPr lang="en-US" sz="1800" dirty="0" smtClean="0"/>
              <a:t> Exam</a:t>
            </a:r>
          </a:p>
          <a:p>
            <a:pPr algn="ctr"/>
            <a:r>
              <a:rPr lang="en-US" sz="1800" dirty="0" smtClean="0"/>
              <a:t>Request</a:t>
            </a:r>
          </a:p>
          <a:p>
            <a:pPr algn="ctr"/>
            <a:r>
              <a:rPr lang="en-US" sz="1800" dirty="0" smtClean="0"/>
              <a:t>Complete</a:t>
            </a:r>
          </a:p>
        </p:txBody>
      </p:sp>
      <p:cxnSp>
        <p:nvCxnSpPr>
          <p:cNvPr id="23" name="Straight Arrow Connector 22"/>
          <p:cNvCxnSpPr>
            <a:stCxn id="2" idx="6"/>
            <a:endCxn id="41" idx="2"/>
          </p:cNvCxnSpPr>
          <p:nvPr/>
        </p:nvCxnSpPr>
        <p:spPr bwMode="auto">
          <a:xfrm flipV="1">
            <a:off x="1371600" y="3810000"/>
            <a:ext cx="2133600" cy="17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1965423" y="336446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mo</a:t>
            </a:r>
            <a:endParaRPr lang="en-US" sz="1800" dirty="0"/>
          </a:p>
        </p:txBody>
      </p:sp>
      <p:sp>
        <p:nvSpPr>
          <p:cNvPr id="41" name="Oval 40"/>
          <p:cNvSpPr/>
          <p:nvPr/>
        </p:nvSpPr>
        <p:spPr bwMode="auto">
          <a:xfrm>
            <a:off x="35052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19400" y="4459069"/>
            <a:ext cx="137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Certificate</a:t>
            </a:r>
          </a:p>
          <a:p>
            <a:pPr algn="ctr"/>
            <a:r>
              <a:rPr lang="en-US" sz="1800" dirty="0" smtClean="0"/>
              <a:t>Issued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4247950" y="34667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4267200" y="3996891"/>
            <a:ext cx="138545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6" name="Straight Arrow Connector 5"/>
          <p:cNvCxnSpPr>
            <a:stCxn id="41" idx="6"/>
          </p:cNvCxnSpPr>
          <p:nvPr/>
        </p:nvCxnSpPr>
        <p:spPr bwMode="auto">
          <a:xfrm flipV="1">
            <a:off x="3657600" y="3534076"/>
            <a:ext cx="587141" cy="2759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657600" y="3810000"/>
            <a:ext cx="616017" cy="282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3995030" y="4114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SNQ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84481" y="304800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No SNQ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4409975" y="4063465"/>
            <a:ext cx="3453865" cy="153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5159763" y="4267200"/>
            <a:ext cx="2305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/>
              <a:t>Ex Parte</a:t>
            </a:r>
            <a:r>
              <a:rPr lang="en-US" sz="1800" dirty="0" smtClean="0"/>
              <a:t> </a:t>
            </a:r>
            <a:r>
              <a:rPr lang="en-US" sz="1800" dirty="0" err="1" smtClean="0"/>
              <a:t>Reexam</a:t>
            </a:r>
            <a:r>
              <a:rPr lang="en-US" sz="1800" dirty="0" smtClean="0"/>
              <a:t>*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7848600" y="40001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4457700"/>
          </a:xfrm>
        </p:spPr>
        <p:txBody>
          <a:bodyPr/>
          <a:lstStyle/>
          <a:p>
            <a:r>
              <a:rPr lang="en-US" dirty="0" smtClean="0"/>
              <a:t>Two Phases</a:t>
            </a:r>
          </a:p>
          <a:p>
            <a:r>
              <a:rPr lang="en-US" dirty="0" smtClean="0"/>
              <a:t>Supplemental Examination</a:t>
            </a:r>
          </a:p>
          <a:p>
            <a:pPr lvl="1"/>
            <a:r>
              <a:rPr lang="en-US" dirty="0" smtClean="0"/>
              <a:t>Fee - $5,180 + $16,120 = </a:t>
            </a:r>
            <a:r>
              <a:rPr lang="en-US" dirty="0"/>
              <a:t>$</a:t>
            </a:r>
            <a:r>
              <a:rPr lang="en-US" dirty="0" smtClean="0"/>
              <a:t>21,300. If </a:t>
            </a:r>
            <a:r>
              <a:rPr lang="en-US" dirty="0"/>
              <a:t>no SNQ $16,120 Will Be </a:t>
            </a:r>
            <a:r>
              <a:rPr lang="en-US" dirty="0" smtClean="0"/>
              <a:t>Refunded</a:t>
            </a:r>
          </a:p>
          <a:p>
            <a:pPr lvl="1"/>
            <a:r>
              <a:rPr lang="en-US" dirty="0" smtClean="0"/>
              <a:t>Other Requirements listed in 37 C.F.R. § 1.610(b)(1) – (b)(12)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/>
              <a:t>	</a:t>
            </a:r>
            <a:r>
              <a:rPr lang="en-US" dirty="0" smtClean="0"/>
              <a:t>10 </a:t>
            </a:r>
            <a:r>
              <a:rPr lang="en-US" dirty="0"/>
              <a:t>“Items of Information</a:t>
            </a:r>
            <a:r>
              <a:rPr lang="en-US" dirty="0" smtClean="0"/>
              <a:t>”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Detailed explanation of how each Item of</a:t>
            </a:r>
            <a:br>
              <a:rPr lang="en-US" dirty="0" smtClean="0"/>
            </a:br>
            <a:r>
              <a:rPr lang="en-US" dirty="0" smtClean="0"/>
              <a:t>  Information is relevant to each issue</a:t>
            </a:r>
          </a:p>
          <a:p>
            <a:pPr lvl="1"/>
            <a:r>
              <a:rPr lang="en-US" dirty="0" smtClean="0"/>
              <a:t>Multiple Requests (Each With a Separate Fee) May Be Filed If More Than 10 Items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229600" cy="4724400"/>
          </a:xfrm>
        </p:spPr>
        <p:txBody>
          <a:bodyPr/>
          <a:lstStyle/>
          <a:p>
            <a:r>
              <a:rPr lang="en-US" dirty="0" smtClean="0"/>
              <a:t>Items of Information</a:t>
            </a:r>
          </a:p>
          <a:p>
            <a:pPr lvl="1"/>
            <a:r>
              <a:rPr lang="en-US" dirty="0" smtClean="0"/>
              <a:t>Must Be In Writing</a:t>
            </a:r>
          </a:p>
          <a:p>
            <a:pPr lvl="1"/>
            <a:r>
              <a:rPr lang="en-US" dirty="0" smtClean="0"/>
              <a:t>Supporting </a:t>
            </a:r>
            <a:r>
              <a:rPr lang="en-US" dirty="0"/>
              <a:t>Documents </a:t>
            </a:r>
            <a:r>
              <a:rPr lang="en-US" dirty="0" smtClean="0"/>
              <a:t>Containing Information Relevant </a:t>
            </a:r>
            <a:r>
              <a:rPr lang="en-US" dirty="0"/>
              <a:t>to </a:t>
            </a:r>
            <a:r>
              <a:rPr lang="en-US" dirty="0" smtClean="0"/>
              <a:t>Examination - Examples</a:t>
            </a:r>
            <a:endParaRPr lang="en-US" dirty="0"/>
          </a:p>
          <a:p>
            <a:pPr lvl="1"/>
            <a:r>
              <a:rPr lang="en-US" dirty="0"/>
              <a:t>		</a:t>
            </a:r>
            <a:r>
              <a:rPr lang="en-US" dirty="0" smtClean="0"/>
              <a:t>Publication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Corrected </a:t>
            </a:r>
            <a:r>
              <a:rPr lang="en-US" dirty="0"/>
              <a:t>132 Declaration</a:t>
            </a:r>
          </a:p>
          <a:p>
            <a:pPr lvl="1"/>
            <a:r>
              <a:rPr lang="en-US" dirty="0"/>
              <a:t>		Statement Concerning § 101 or § </a:t>
            </a:r>
            <a:r>
              <a:rPr lang="en-US" dirty="0" smtClean="0"/>
              <a:t>112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Non-English Documents Must Be At Least     	   Partially Translated</a:t>
            </a:r>
          </a:p>
          <a:p>
            <a:pPr lvl="1"/>
            <a:r>
              <a:rPr lang="en-US" dirty="0" smtClean="0"/>
              <a:t>Documents Longer Than 50 Pages Must Be Summarized</a:t>
            </a:r>
            <a:endParaRPr lang="en-US" dirty="0"/>
          </a:p>
          <a:p>
            <a:pPr lvl="1"/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229600" cy="4457700"/>
          </a:xfrm>
        </p:spPr>
        <p:txBody>
          <a:bodyPr/>
          <a:lstStyle/>
          <a:p>
            <a:r>
              <a:rPr lang="en-US" dirty="0" smtClean="0"/>
              <a:t>Only Patent Owner May File</a:t>
            </a:r>
          </a:p>
          <a:p>
            <a:r>
              <a:rPr lang="en-US" dirty="0" smtClean="0"/>
              <a:t>No Third Party Involvement</a:t>
            </a:r>
          </a:p>
          <a:p>
            <a:r>
              <a:rPr lang="en-US" dirty="0" smtClean="0"/>
              <a:t>No </a:t>
            </a:r>
            <a:r>
              <a:rPr lang="en-US" dirty="0"/>
              <a:t>Amendments</a:t>
            </a:r>
          </a:p>
          <a:p>
            <a:r>
              <a:rPr lang="en-US" dirty="0"/>
              <a:t>No Interviews</a:t>
            </a:r>
          </a:p>
          <a:p>
            <a:r>
              <a:rPr lang="en-US" dirty="0" smtClean="0"/>
              <a:t>Certificate Issued Three Months After Complete Request </a:t>
            </a:r>
            <a:r>
              <a:rPr lang="en-US" dirty="0"/>
              <a:t>I</a:t>
            </a:r>
            <a:r>
              <a:rPr lang="en-US" dirty="0" smtClean="0"/>
              <a:t>s Received</a:t>
            </a:r>
            <a:endParaRPr lang="en-US" dirty="0"/>
          </a:p>
          <a:p>
            <a:r>
              <a:rPr lang="en-US" dirty="0"/>
              <a:t>Does Substantial New Question of Patentability (SNQ) Exist?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420100" cy="4457700"/>
          </a:xfrm>
        </p:spPr>
        <p:txBody>
          <a:bodyPr/>
          <a:lstStyle/>
          <a:p>
            <a:r>
              <a:rPr lang="en-US" i="1" dirty="0" smtClean="0"/>
              <a:t>Ex </a:t>
            </a:r>
            <a:r>
              <a:rPr lang="en-US" i="1" dirty="0"/>
              <a:t>Parte </a:t>
            </a:r>
            <a:r>
              <a:rPr lang="en-US" dirty="0"/>
              <a:t>Reexamination if SNQ is found</a:t>
            </a:r>
          </a:p>
          <a:p>
            <a:pPr lvl="1"/>
            <a:r>
              <a:rPr lang="en-US" dirty="0"/>
              <a:t>No Patent Owner’s Statement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Limited </a:t>
            </a:r>
            <a:r>
              <a:rPr lang="en-US" dirty="0"/>
              <a:t>to </a:t>
            </a:r>
            <a:r>
              <a:rPr lang="en-US" dirty="0" smtClean="0"/>
              <a:t>Printed Publications</a:t>
            </a:r>
          </a:p>
          <a:p>
            <a:pPr lvl="1"/>
            <a:r>
              <a:rPr lang="en-US" dirty="0" smtClean="0"/>
              <a:t>Increased Petition Fees - $1,930</a:t>
            </a:r>
          </a:p>
          <a:p>
            <a:pPr lvl="1"/>
            <a:r>
              <a:rPr lang="en-US" dirty="0" smtClean="0"/>
              <a:t>   Applies to </a:t>
            </a:r>
            <a:r>
              <a:rPr lang="en-US" i="1" dirty="0" smtClean="0"/>
              <a:t>Ex Parte </a:t>
            </a:r>
            <a:r>
              <a:rPr lang="en-US" dirty="0" smtClean="0"/>
              <a:t>and </a:t>
            </a:r>
            <a:r>
              <a:rPr lang="en-US" i="1" dirty="0" smtClean="0"/>
              <a:t>Inter </a:t>
            </a:r>
            <a:r>
              <a:rPr lang="en-US" i="1" dirty="0" err="1" smtClean="0"/>
              <a:t>Partes</a:t>
            </a:r>
            <a:r>
              <a:rPr lang="en-US" i="1" dirty="0" smtClean="0"/>
              <a:t> </a:t>
            </a:r>
            <a:r>
              <a:rPr lang="en-US" dirty="0" err="1" smtClean="0"/>
              <a:t>Reexams</a:t>
            </a:r>
            <a:endParaRPr lang="en-US" dirty="0" smtClean="0"/>
          </a:p>
          <a:p>
            <a:r>
              <a:rPr lang="en-US" dirty="0" smtClean="0"/>
              <a:t>New Fees for </a:t>
            </a:r>
            <a:r>
              <a:rPr lang="en-US" i="1" dirty="0" smtClean="0"/>
              <a:t>Ex Parte </a:t>
            </a:r>
            <a:r>
              <a:rPr lang="en-US" dirty="0" smtClean="0"/>
              <a:t>Reexamination Not Associated With Supplemental Examination</a:t>
            </a:r>
          </a:p>
          <a:p>
            <a:pPr lvl="1"/>
            <a:r>
              <a:rPr lang="en-US" dirty="0" smtClean="0"/>
              <a:t>$17,750 All But $4,320 Refunded if Request is Refused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Examination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4457700"/>
          </a:xfrm>
        </p:spPr>
        <p:txBody>
          <a:bodyPr/>
          <a:lstStyle/>
          <a:p>
            <a:r>
              <a:rPr lang="en-US" dirty="0" smtClean="0"/>
              <a:t>Fraud</a:t>
            </a:r>
          </a:p>
          <a:p>
            <a:r>
              <a:rPr lang="en-US" dirty="0" smtClean="0"/>
              <a:t>If The PTO Becomes Aware of Material Fraud During Supplemental Examination or </a:t>
            </a:r>
            <a:r>
              <a:rPr lang="en-US" i="1" dirty="0" smtClean="0"/>
              <a:t>Ex Parte </a:t>
            </a:r>
            <a:r>
              <a:rPr lang="en-US" dirty="0" smtClean="0"/>
              <a:t>Reexamination It Shall Refer The Matter To The Attorney General</a:t>
            </a:r>
          </a:p>
          <a:p>
            <a:r>
              <a:rPr lang="en-US" dirty="0" smtClean="0"/>
              <a:t>“Material Fraud” For Purposes of The Statute Is Narrower Than </a:t>
            </a:r>
            <a:r>
              <a:rPr lang="en-US" i="1" dirty="0" err="1" smtClean="0"/>
              <a:t>Therasense</a:t>
            </a:r>
            <a:r>
              <a:rPr lang="en-US" dirty="0" smtClean="0"/>
              <a:t> Inequitable Conduct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4318-1E5E-4CA9-9A99-A8F7C16729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4457700"/>
          </a:xfrm>
        </p:spPr>
        <p:txBody>
          <a:bodyPr/>
          <a:lstStyle/>
          <a:p>
            <a:r>
              <a:rPr lang="en-US" dirty="0"/>
              <a:t>Fees</a:t>
            </a:r>
          </a:p>
          <a:p>
            <a:r>
              <a:rPr lang="en-US" dirty="0" smtClean="0"/>
              <a:t>Fees set under 37 C.F.R. §41(d)(2) </a:t>
            </a:r>
          </a:p>
          <a:p>
            <a:pPr lvl="1"/>
            <a:r>
              <a:rPr lang="en-US" dirty="0" smtClean="0"/>
              <a:t>Must be set to recover average cost of service</a:t>
            </a:r>
          </a:p>
          <a:p>
            <a:r>
              <a:rPr lang="en-US" dirty="0" smtClean="0"/>
              <a:t>Also have fee setting authority under §10(d) and (e) of AIA</a:t>
            </a:r>
          </a:p>
          <a:p>
            <a:pPr lvl="1"/>
            <a:r>
              <a:rPr lang="en-US" dirty="0" smtClean="0"/>
              <a:t>Rules for this authority are not in place</a:t>
            </a:r>
          </a:p>
          <a:p>
            <a:r>
              <a:rPr lang="en-US" dirty="0" smtClean="0"/>
              <a:t>Fees will be reviewed </a:t>
            </a:r>
            <a:r>
              <a:rPr lang="en-US" dirty="0"/>
              <a:t>when </a:t>
            </a:r>
            <a:r>
              <a:rPr lang="en-US" dirty="0" smtClean="0"/>
              <a:t>rules for §10 authority are final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2500"/>
            <a:ext cx="8229600" cy="4457700"/>
          </a:xfrm>
        </p:spPr>
        <p:txBody>
          <a:bodyPr/>
          <a:lstStyle/>
          <a:p>
            <a:r>
              <a:rPr lang="en-US" dirty="0" smtClean="0"/>
              <a:t>Estoppel</a:t>
            </a:r>
          </a:p>
          <a:p>
            <a:r>
              <a:rPr lang="en-US" dirty="0" smtClean="0"/>
              <a:t>Patent Shall Not Be Held Unenforceable For Information Reviewed In </a:t>
            </a:r>
            <a:r>
              <a:rPr lang="en-US" dirty="0" err="1" smtClean="0"/>
              <a:t>Supp</a:t>
            </a:r>
            <a:r>
              <a:rPr lang="en-US" dirty="0" smtClean="0"/>
              <a:t> Exam and Associated </a:t>
            </a:r>
            <a:r>
              <a:rPr lang="en-US" i="1" dirty="0" smtClean="0"/>
              <a:t>Ex Parte </a:t>
            </a:r>
            <a:r>
              <a:rPr lang="en-US" dirty="0" err="1" smtClean="0"/>
              <a:t>Reexam</a:t>
            </a:r>
            <a:r>
              <a:rPr lang="en-US" dirty="0" smtClean="0"/>
              <a:t> Proceeding</a:t>
            </a:r>
          </a:p>
          <a:p>
            <a:r>
              <a:rPr lang="en-US" dirty="0" smtClean="0"/>
              <a:t>Two Exceptions</a:t>
            </a:r>
          </a:p>
          <a:p>
            <a:pPr lvl="1"/>
            <a:r>
              <a:rPr lang="en-US" dirty="0" smtClean="0"/>
              <a:t>Actions under Food, Drug and Cosmetics act brought before Supplemental Examination</a:t>
            </a:r>
          </a:p>
          <a:p>
            <a:pPr lvl="1"/>
            <a:r>
              <a:rPr lang="en-US" dirty="0" smtClean="0"/>
              <a:t>Defenses in ITC and Patent actions considered in a </a:t>
            </a:r>
            <a:r>
              <a:rPr lang="en-US" dirty="0" err="1" smtClean="0"/>
              <a:t>Supp</a:t>
            </a:r>
            <a:r>
              <a:rPr lang="en-US" dirty="0" smtClean="0"/>
              <a:t> Exam unless </a:t>
            </a:r>
            <a:r>
              <a:rPr lang="en-US" dirty="0" err="1" smtClean="0"/>
              <a:t>Supp</a:t>
            </a:r>
            <a:r>
              <a:rPr lang="en-US" dirty="0" smtClean="0"/>
              <a:t> Exam (and </a:t>
            </a:r>
            <a:r>
              <a:rPr lang="en-US" dirty="0" err="1" smtClean="0"/>
              <a:t>Reexam</a:t>
            </a:r>
            <a:r>
              <a:rPr lang="en-US" dirty="0" smtClean="0"/>
              <a:t>) completed before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Thank You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Year / 1 Year Statute of Limitations for Disciplinary Proceedings</a:t>
            </a:r>
          </a:p>
          <a:p>
            <a:r>
              <a:rPr lang="en-US" dirty="0" smtClean="0"/>
              <a:t>Oaths and Declarations</a:t>
            </a:r>
          </a:p>
          <a:p>
            <a:r>
              <a:rPr lang="en-US" dirty="0" smtClean="0"/>
              <a:t>Supplemental Examination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Disciplinary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229600" cy="2857500"/>
          </a:xfrm>
        </p:spPr>
        <p:txBody>
          <a:bodyPr/>
          <a:lstStyle/>
          <a:p>
            <a:r>
              <a:rPr lang="en-US" dirty="0" smtClean="0"/>
              <a:t>Disciplinary Proceeding Must Be Commenced By The </a:t>
            </a:r>
            <a:r>
              <a:rPr lang="en-US" dirty="0"/>
              <a:t>E</a:t>
            </a:r>
            <a:r>
              <a:rPr lang="en-US" dirty="0" smtClean="0"/>
              <a:t>arlier Of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10 </a:t>
            </a:r>
            <a:r>
              <a:rPr lang="en-US" dirty="0"/>
              <a:t>years </a:t>
            </a:r>
            <a:r>
              <a:rPr lang="en-US" dirty="0" smtClean="0"/>
              <a:t>after the </a:t>
            </a:r>
            <a:r>
              <a:rPr lang="en-US" dirty="0"/>
              <a:t>date </a:t>
            </a:r>
            <a:r>
              <a:rPr lang="en-US" dirty="0" smtClean="0"/>
              <a:t>of the </a:t>
            </a:r>
            <a:r>
              <a:rPr lang="en-US" dirty="0"/>
              <a:t>misconduct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year after the </a:t>
            </a:r>
            <a:r>
              <a:rPr lang="en-US" dirty="0" smtClean="0"/>
              <a:t>date </a:t>
            </a:r>
            <a:r>
              <a:rPr lang="en-US" dirty="0"/>
              <a:t>on which the misconduct </a:t>
            </a:r>
            <a:r>
              <a:rPr lang="en-US" dirty="0" smtClean="0"/>
              <a:t>is made </a:t>
            </a:r>
            <a:r>
              <a:rPr lang="en-US" dirty="0"/>
              <a:t>known to </a:t>
            </a:r>
            <a:r>
              <a:rPr lang="en-US" dirty="0" smtClean="0"/>
              <a:t>the PTO</a:t>
            </a:r>
          </a:p>
          <a:p>
            <a:pPr marL="514350" indent="-457200"/>
            <a:r>
              <a:rPr lang="en-US" dirty="0" smtClean="0"/>
              <a:t>Timeline</a:t>
            </a:r>
          </a:p>
          <a:p>
            <a:pPr marL="4000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914144" y="5069426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6" name="Straight Arrow Connector 5"/>
          <p:cNvCxnSpPr>
            <a:stCxn id="5" idx="6"/>
          </p:cNvCxnSpPr>
          <p:nvPr/>
        </p:nvCxnSpPr>
        <p:spPr bwMode="auto">
          <a:xfrm flipV="1">
            <a:off x="2066544" y="5143078"/>
            <a:ext cx="1447800" cy="25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3514344" y="50677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00967" y="5068824"/>
            <a:ext cx="138545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666744" y="5142380"/>
            <a:ext cx="1447800" cy="1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7"/>
          <p:cNvSpPr/>
          <p:nvPr/>
        </p:nvSpPr>
        <p:spPr bwMode="auto">
          <a:xfrm>
            <a:off x="6701167" y="5066900"/>
            <a:ext cx="138545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5266944" y="5140456"/>
            <a:ext cx="1447800" cy="1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533400" y="4964668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Complaint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0080" y="5193268"/>
            <a:ext cx="149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Preliminary</a:t>
            </a:r>
          </a:p>
          <a:p>
            <a:pPr algn="ctr"/>
            <a:r>
              <a:rPr lang="en-US" sz="1800" dirty="0" smtClean="0"/>
              <a:t>Screening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20224" y="5181600"/>
            <a:ext cx="1507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Practitioner</a:t>
            </a:r>
          </a:p>
          <a:p>
            <a:pPr algn="ctr"/>
            <a:r>
              <a:rPr lang="en-US" sz="1800" dirty="0" smtClean="0"/>
              <a:t>Response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8182" y="5181600"/>
            <a:ext cx="148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Investigate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6799001" y="4715470"/>
            <a:ext cx="1963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Submit Case to</a:t>
            </a:r>
          </a:p>
          <a:p>
            <a:pPr algn="ctr"/>
            <a:r>
              <a:rPr lang="en-US" sz="1800" dirty="0" smtClean="0"/>
              <a:t>Committee on</a:t>
            </a:r>
          </a:p>
          <a:p>
            <a:pPr algn="ctr"/>
            <a:r>
              <a:rPr lang="en-US" sz="1800" dirty="0" smtClean="0"/>
              <a:t>Discipline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2238638" y="4507468"/>
            <a:ext cx="1131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60 Days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3821151" y="4507468"/>
            <a:ext cx="113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3</a:t>
            </a:r>
            <a:r>
              <a:rPr lang="en-US" sz="1800" dirty="0" smtClean="0"/>
              <a:t>0 Days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5285746" y="4495800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7 Months</a:t>
            </a:r>
            <a:endParaRPr lang="en-US" sz="1800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166360" y="4401312"/>
            <a:ext cx="9144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4742688" y="3733800"/>
            <a:ext cx="86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SOL</a:t>
            </a:r>
          </a:p>
          <a:p>
            <a:pPr algn="ctr"/>
            <a:r>
              <a:rPr lang="en-US" sz="1800" dirty="0" smtClean="0"/>
              <a:t>Begins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58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Disciplinary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229600" cy="4457700"/>
          </a:xfrm>
        </p:spPr>
        <p:txBody>
          <a:bodyPr/>
          <a:lstStyle/>
          <a:p>
            <a:r>
              <a:rPr lang="en-US" dirty="0" smtClean="0"/>
              <a:t>Start of Statute of Limitations After Receiving Practitioner’s Response Balances</a:t>
            </a:r>
          </a:p>
          <a:p>
            <a:pPr lvl="1"/>
            <a:r>
              <a:rPr lang="en-US" dirty="0" smtClean="0"/>
              <a:t>Need for Speedy Resolution </a:t>
            </a:r>
          </a:p>
          <a:p>
            <a:pPr lvl="1"/>
            <a:r>
              <a:rPr lang="en-US" dirty="0" smtClean="0"/>
              <a:t>Opportunity for Thorough Review</a:t>
            </a:r>
          </a:p>
          <a:p>
            <a:r>
              <a:rPr lang="en-US" dirty="0" smtClean="0"/>
              <a:t>Statute: “1 </a:t>
            </a:r>
            <a:r>
              <a:rPr lang="en-US" dirty="0"/>
              <a:t>year after the date on which the misconduct forming the basis for the proceeding is made known to an officer or employee of the </a:t>
            </a:r>
            <a:r>
              <a:rPr lang="en-US" dirty="0" smtClean="0"/>
              <a:t>Office”</a:t>
            </a:r>
          </a:p>
          <a:p>
            <a:r>
              <a:rPr lang="en-US" dirty="0" smtClean="0"/>
              <a:t>PTO Justifies 90 Day Delay As Needed To Determine If Allegation Has Merit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Inventorship</a:t>
            </a:r>
            <a:r>
              <a:rPr lang="en-US" dirty="0" smtClean="0"/>
              <a:t> Important For Examination</a:t>
            </a:r>
          </a:p>
          <a:p>
            <a:pPr lvl="1"/>
            <a:r>
              <a:rPr lang="en-US" dirty="0" smtClean="0"/>
              <a:t>Determines prior art</a:t>
            </a:r>
          </a:p>
          <a:p>
            <a:pPr lvl="1"/>
            <a:r>
              <a:rPr lang="en-US" dirty="0" err="1" smtClean="0"/>
              <a:t>Inventorship</a:t>
            </a:r>
            <a:r>
              <a:rPr lang="en-US" dirty="0" smtClean="0"/>
              <a:t> needs to be established </a:t>
            </a:r>
            <a:r>
              <a:rPr lang="en-US" b="1" dirty="0" smtClean="0"/>
              <a:t>before </a:t>
            </a:r>
            <a:r>
              <a:rPr lang="en-US" dirty="0" smtClean="0"/>
              <a:t>examination</a:t>
            </a:r>
          </a:p>
          <a:p>
            <a:r>
              <a:rPr lang="en-US" dirty="0" smtClean="0"/>
              <a:t>Power of Attorney</a:t>
            </a:r>
          </a:p>
          <a:p>
            <a:pPr lvl="1"/>
            <a:r>
              <a:rPr lang="en-US" dirty="0" smtClean="0"/>
              <a:t>Power from a parent application is valid in the child application if no new inventors in child</a:t>
            </a:r>
          </a:p>
          <a:p>
            <a:pPr lvl="1"/>
            <a:r>
              <a:rPr lang="en-US" dirty="0" smtClean="0"/>
              <a:t>Power granted by inventors is invalid if an inventor is added</a:t>
            </a:r>
          </a:p>
          <a:p>
            <a:pPr lvl="1"/>
            <a:r>
              <a:rPr lang="en-US" dirty="0" smtClean="0"/>
              <a:t>Power granted by assignee remains valid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4457700"/>
          </a:xfrm>
        </p:spPr>
        <p:txBody>
          <a:bodyPr/>
          <a:lstStyle/>
          <a:p>
            <a:r>
              <a:rPr lang="en-US" dirty="0"/>
              <a:t>Inventor Is Deceased Or Incapacitated</a:t>
            </a:r>
          </a:p>
          <a:p>
            <a:pPr lvl="1"/>
            <a:r>
              <a:rPr lang="en-US" dirty="0"/>
              <a:t>Essentially the same as current practice </a:t>
            </a:r>
            <a:endParaRPr lang="en-US" dirty="0" smtClean="0"/>
          </a:p>
          <a:p>
            <a:pPr lvl="1"/>
            <a:r>
              <a:rPr lang="en-US" dirty="0" smtClean="0"/>
              <a:t>No petition for assignee</a:t>
            </a:r>
          </a:p>
          <a:p>
            <a:r>
              <a:rPr lang="en-US" dirty="0" smtClean="0"/>
              <a:t>Inventor Cannot Be Located or Refuses to Sign</a:t>
            </a:r>
          </a:p>
          <a:p>
            <a:pPr lvl="1"/>
            <a:r>
              <a:rPr lang="en-US" dirty="0" smtClean="0"/>
              <a:t>Essentially the </a:t>
            </a:r>
            <a:r>
              <a:rPr lang="en-US" dirty="0"/>
              <a:t>s</a:t>
            </a:r>
            <a:r>
              <a:rPr lang="en-US" dirty="0" smtClean="0"/>
              <a:t>ame </a:t>
            </a: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p</a:t>
            </a:r>
            <a:r>
              <a:rPr lang="en-US" dirty="0" smtClean="0"/>
              <a:t>ractice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Need to prove proprietary interest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Need to show that you could not contact the</a:t>
            </a:r>
            <a:br>
              <a:rPr lang="en-US" dirty="0" smtClean="0"/>
            </a:br>
            <a:r>
              <a:rPr lang="en-US" dirty="0" smtClean="0"/>
              <a:t>  inventor after diligent effort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Need to send non-signing inventor a copy of</a:t>
            </a:r>
            <a:br>
              <a:rPr lang="en-US" dirty="0" smtClean="0"/>
            </a:br>
            <a:r>
              <a:rPr lang="en-US" dirty="0" smtClean="0"/>
              <a:t>  the application papers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457700"/>
          </a:xfrm>
        </p:spPr>
        <p:txBody>
          <a:bodyPr/>
          <a:lstStyle/>
          <a:p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Assignee or, if necessary to preserve rights, person showing proprietary interest may sign declaration on behalf of non-signing inventor</a:t>
            </a:r>
          </a:p>
          <a:p>
            <a:pPr lvl="1"/>
            <a:r>
              <a:rPr lang="en-US" dirty="0" smtClean="0"/>
              <a:t>Non-signing inventor who later signs an oath or declaration cannot revoke power of attorney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 of </a:t>
            </a:r>
            <a:r>
              <a:rPr lang="en-US" dirty="0" err="1" smtClean="0"/>
              <a:t>Inventorship</a:t>
            </a:r>
            <a:endParaRPr lang="en-US" dirty="0" smtClean="0"/>
          </a:p>
          <a:p>
            <a:r>
              <a:rPr lang="en-US" dirty="0"/>
              <a:t>“No Deceptive Intent” statement no longer required</a:t>
            </a:r>
          </a:p>
          <a:p>
            <a:r>
              <a:rPr lang="en-US" dirty="0" smtClean="0"/>
              <a:t>National </a:t>
            </a:r>
            <a:r>
              <a:rPr lang="en-US" dirty="0"/>
              <a:t>Phase Application</a:t>
            </a:r>
          </a:p>
          <a:p>
            <a:pPr lvl="1"/>
            <a:r>
              <a:rPr lang="en-US" dirty="0"/>
              <a:t>Same procedures may be used </a:t>
            </a:r>
            <a:r>
              <a:rPr lang="en-US" dirty="0" smtClean="0"/>
              <a:t>as under </a:t>
            </a:r>
            <a:r>
              <a:rPr lang="en-US" dirty="0"/>
              <a:t>rule 48(a) to correct </a:t>
            </a:r>
            <a:r>
              <a:rPr lang="en-US" dirty="0" err="1"/>
              <a:t>inventorship</a:t>
            </a:r>
            <a:endParaRPr lang="en-US" dirty="0"/>
          </a:p>
          <a:p>
            <a:r>
              <a:rPr lang="en-US" dirty="0" smtClean="0"/>
              <a:t>Foreign Priority</a:t>
            </a:r>
          </a:p>
          <a:p>
            <a:pPr lvl="1"/>
            <a:r>
              <a:rPr lang="en-US" dirty="0" smtClean="0"/>
              <a:t>No longer required on Declaration</a:t>
            </a:r>
          </a:p>
          <a:p>
            <a:pPr lvl="1"/>
            <a:r>
              <a:rPr lang="en-US" dirty="0" smtClean="0"/>
              <a:t>Now required on Application Data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Oath and Declaration</a:t>
            </a:r>
          </a:p>
          <a:p>
            <a:pPr lvl="1"/>
            <a:r>
              <a:rPr lang="en-US" dirty="0" smtClean="0"/>
              <a:t>No longer need to be “first inventor”</a:t>
            </a:r>
          </a:p>
          <a:p>
            <a:pPr lvl="1"/>
            <a:r>
              <a:rPr lang="en-US" dirty="0" smtClean="0"/>
              <a:t>Still need to be “original inventor”</a:t>
            </a:r>
          </a:p>
          <a:p>
            <a:pPr lvl="1"/>
            <a:r>
              <a:rPr lang="en-US" dirty="0" smtClean="0"/>
              <a:t>Name simplified; Citizenship no longer required</a:t>
            </a:r>
          </a:p>
          <a:p>
            <a:pPr lvl="1"/>
            <a:r>
              <a:rPr lang="en-US" dirty="0" smtClean="0"/>
              <a:t>Statement that inventor has reviewed and understands the application must be true for any child application including CIP’s if copy of declaration is used</a:t>
            </a:r>
          </a:p>
          <a:p>
            <a:pPr lvl="1"/>
            <a:r>
              <a:rPr lang="en-US" dirty="0" smtClean="0"/>
              <a:t>Declaration statements may be made in an assignment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4318-1E5E-4CA9-9A99-A8F7C16729B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P Power Point template">
  <a:themeElements>
    <a:clrScheme name="RP Power 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P Power Point template">
      <a:majorFont>
        <a:latin typeface="BankGothic Lt B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P Power 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P Power 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P Power 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P Power 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P Power 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P Power 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P Power 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P Power 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P Power 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P Power 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P Power 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P Power 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RP Power Point template</Template>
  <TotalTime>853</TotalTime>
  <Words>763</Words>
  <Application>Microsoft Office PowerPoint</Application>
  <PresentationFormat>On-screen Show (4:3)</PresentationFormat>
  <Paragraphs>167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RP Power Point template</vt:lpstr>
      <vt:lpstr> </vt:lpstr>
      <vt:lpstr>Overview</vt:lpstr>
      <vt:lpstr>Disciplinary Proceedings</vt:lpstr>
      <vt:lpstr>Disciplinary Proceedings</vt:lpstr>
      <vt:lpstr>Oath and Declaration</vt:lpstr>
      <vt:lpstr>Oath and Declaration</vt:lpstr>
      <vt:lpstr>Oath and Declaration</vt:lpstr>
      <vt:lpstr>Oath and Declaration</vt:lpstr>
      <vt:lpstr>Oath and Declaration</vt:lpstr>
      <vt:lpstr>Oath and Declaration</vt:lpstr>
      <vt:lpstr>Supplemental Examination</vt:lpstr>
      <vt:lpstr>Supplemental Examination</vt:lpstr>
      <vt:lpstr>Supplemental Examination</vt:lpstr>
      <vt:lpstr>Supplemental Examination</vt:lpstr>
      <vt:lpstr>Supplemental Examination</vt:lpstr>
      <vt:lpstr>Supplemental Examination</vt:lpstr>
      <vt:lpstr>Supplemental Examination</vt:lpstr>
      <vt:lpstr>Supplemental Examination</vt:lpstr>
      <vt:lpstr> </vt:lpstr>
    </vt:vector>
  </TitlesOfParts>
  <Company>RatnerPrestia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 Triolo</dc:creator>
  <cp:lastModifiedBy>Lucia Triolo</cp:lastModifiedBy>
  <cp:revision>99</cp:revision>
  <cp:lastPrinted>2012-02-07T04:23:11Z</cp:lastPrinted>
  <dcterms:created xsi:type="dcterms:W3CDTF">2008-11-17T17:23:44Z</dcterms:created>
  <dcterms:modified xsi:type="dcterms:W3CDTF">2012-02-07T04:24:19Z</dcterms:modified>
</cp:coreProperties>
</file>